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Open Sans" panose="02020500000000000000" charset="0"/>
      <p:regular r:id="rId23"/>
      <p:bold r:id="rId24"/>
      <p:italic r:id="rId25"/>
      <p:boldItalic r:id="rId26"/>
    </p:embeddedFont>
    <p:embeddedFont>
      <p:font typeface="PT Sans Narrow" panose="02020500000000000000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DAEE18-3D62-46AA-97F3-A43CD3700101}">
  <a:tblStyle styleId="{2BDAEE18-3D62-46AA-97F3-A43CD37001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928" autoAdjust="0"/>
  </p:normalViewPr>
  <p:slideViewPr>
    <p:cSldViewPr snapToGrid="0">
      <p:cViewPr varScale="1">
        <p:scale>
          <a:sx n="100" d="100"/>
          <a:sy n="100" d="100"/>
        </p:scale>
        <p:origin x="7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傳統Multi-Player作法：先在local將動作跑完，不用等待資料從server回傳，可以隱藏interaction delay。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現在cloud game offloading: local太差沒辦法先跑完動作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沒buffer: 送command到cloud→game logic處理→render→用video encoder壓縮成影片→送回user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H264: high compression ratio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利用wireshark解4個networks底下的封包了解thin clients和cloud之間的互動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public cloud: low cost, high scalability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private cloud: high performance, customizable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北美最早的cloud gaming公司之一，250萬註冊、150萬活躍用戶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Batman Arkham Asylum 蝙蝠俠：阿卡漢瘋人院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在test system和internet之間放一台linux機器，用來製造latency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cloud overhead - delay caused by the video encoder and streaming system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overhead超過100ms表示FPS無法玩，需要更好的encoder、streaming system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分析開場影片，1280x720(720p)，30fps，因此利用MSI afterburner去錄製相同的格式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用中間那台linux機器限制頻寬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PSNR: 峰值信號雜訊比，越高代表失真越少，單位dB，30以上人眼可接受，25以上mobile video streaming可接受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SSIM: 比較兩個影片的相似度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Local PSNR有細微的亮度顏色差異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很難找到網路是在200ms內的latency，LTE是一個可能解決辦法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thin client可以幫忙做一些rendering、用方法hide interaction delay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用多台VM來玩(distributed game execution)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NVIDIA可以同時render 4個player的畫面，而且是在可接受的latency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不只是簡單的運算，甚至3D rendering→cloud gaming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Thin client action→Cloud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電腦需要高規格，但是手機和平板沒辦法，軟硬體架構也不同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確保interactivity，以上的流程要在數毫秒之間完成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FPS - action-based，CS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RPG - 如施放魔法前會唸咒語，不需要太及時，魔獸世界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RTS - “omnipresent” view，看全景，星海爭霸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/>
              <a:t>Cloud Gaming:</a:t>
            </a:r>
            <a:endParaRPr sz="48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/>
              <a:t>Architecture and Performance</a:t>
            </a:r>
            <a:endParaRPr sz="4800"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1">
                <a:solidFill>
                  <a:srgbClr val="B45F0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Ryan Shea and Jiangchuan Liu, Simon Fraser University</a:t>
            </a:r>
            <a:endParaRPr sz="1400" b="1">
              <a:solidFill>
                <a:srgbClr val="B45F0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1">
                <a:solidFill>
                  <a:srgbClr val="B45F0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Edith C.-H. Ngai, Uppsala University</a:t>
            </a:r>
            <a:endParaRPr sz="1400" b="1">
              <a:solidFill>
                <a:srgbClr val="B45F0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1">
                <a:solidFill>
                  <a:srgbClr val="B45F0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Yong Cui, Tsinghua University</a:t>
            </a:r>
            <a:endParaRPr sz="1400" b="1">
              <a:solidFill>
                <a:srgbClr val="B45F0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B45F0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Issues and Challenges</a:t>
            </a:r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Consideration of Interaction Delay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Conjecture of Interaction Delay: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Cloud gaming - 200ms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Action-based game - 100ms</a:t>
            </a:r>
            <a:endParaRPr/>
          </a:p>
        </p:txBody>
      </p:sp>
      <p:graphicFrame>
        <p:nvGraphicFramePr>
          <p:cNvPr id="129" name="Shape 129"/>
          <p:cNvGraphicFramePr/>
          <p:nvPr/>
        </p:nvGraphicFramePr>
        <p:xfrm>
          <a:off x="352125" y="1791000"/>
          <a:ext cx="4161975" cy="1401990"/>
        </p:xfrm>
        <a:graphic>
          <a:graphicData uri="http://schemas.openxmlformats.org/drawingml/2006/table">
            <a:tbl>
              <a:tblPr>
                <a:noFill/>
                <a:tableStyleId>{2BDAEE18-3D62-46AA-97F3-A43CD3700101}</a:tableStyleId>
              </a:tblPr>
              <a:tblGrid>
                <a:gridCol w="179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4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Single-Player Game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Multi-Player Game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Tradition (No Cloud)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No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Yes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Now (Cloud)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Yes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Yes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Issues and Challenges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/>
              <a:t>Video Streaming and Encoding</a:t>
            </a:r>
            <a:endParaRPr b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Video Encoder: H.264/MPEG-4 AVC encoder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Gaikai - software-based approach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Onlive - specialized hardware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36" name="Shape 136"/>
          <p:cNvGraphicFramePr/>
          <p:nvPr/>
        </p:nvGraphicFramePr>
        <p:xfrm>
          <a:off x="311700" y="181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{2BDAEE18-3D62-46AA-97F3-A43CD3700101}</a:tableStyleId>
              </a:tblPr>
              <a:tblGrid>
                <a:gridCol w="125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5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3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Live media streaming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Cloud gaming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Same</a:t>
                      </a:r>
                      <a:endParaRPr/>
                    </a:p>
                  </a:txBody>
                  <a:tcPr marL="91425" marR="91425" marT="91425" marB="91425"/>
                </a:tc>
                <a:tc gridSpan="2"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Quickly encode/compress incoming video and distribute it to end users</a:t>
                      </a:r>
                      <a:endParaRPr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Client Buffer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Yes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No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Issues and Challenges</a:t>
            </a:r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/>
              <a:t>Cloud Gaming Framework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 l="6740" t="23341" r="44414" b="14380"/>
          <a:stretch/>
        </p:blipFill>
        <p:spPr>
          <a:xfrm>
            <a:off x="3698475" y="1065475"/>
            <a:ext cx="5345602" cy="383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Issues and Challenges</a:t>
            </a:r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8323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/>
              <a:t>Traffic measurement and analysis - United States, Canada, China, and Japan</a:t>
            </a:r>
            <a:endParaRPr b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Gaikai - Two public clouds (Amazon EC2 and Lime-light)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/>
              <a:t>Onlive - One private clouds</a:t>
            </a:r>
            <a:endParaRPr/>
          </a:p>
        </p:txBody>
      </p:sp>
      <p:sp>
        <p:nvSpPr>
          <p:cNvPr id="150" name="Shape 150"/>
          <p:cNvSpPr txBox="1"/>
          <p:nvPr/>
        </p:nvSpPr>
        <p:spPr>
          <a:xfrm>
            <a:off x="283475" y="2979825"/>
            <a:ext cx="1354200" cy="1767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EC2 VM</a:t>
            </a:r>
            <a:endParaRPr/>
          </a:p>
        </p:txBody>
      </p:sp>
      <p:sp>
        <p:nvSpPr>
          <p:cNvPr id="151" name="Shape 151"/>
          <p:cNvSpPr txBox="1"/>
          <p:nvPr/>
        </p:nvSpPr>
        <p:spPr>
          <a:xfrm>
            <a:off x="4244800" y="2979825"/>
            <a:ext cx="1354200" cy="1767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Player</a:t>
            </a:r>
            <a:endParaRPr/>
          </a:p>
        </p:txBody>
      </p:sp>
      <p:grpSp>
        <p:nvGrpSpPr>
          <p:cNvPr id="152" name="Shape 152"/>
          <p:cNvGrpSpPr/>
          <p:nvPr/>
        </p:nvGrpSpPr>
        <p:grpSpPr>
          <a:xfrm>
            <a:off x="1647671" y="2836850"/>
            <a:ext cx="2597138" cy="455400"/>
            <a:chOff x="2485850" y="2836850"/>
            <a:chExt cx="3567007" cy="455400"/>
          </a:xfrm>
        </p:grpSpPr>
        <p:sp>
          <p:nvSpPr>
            <p:cNvPr id="153" name="Shape 153"/>
            <p:cNvSpPr txBox="1"/>
            <p:nvPr/>
          </p:nvSpPr>
          <p:spPr>
            <a:xfrm>
              <a:off x="2485857" y="2836850"/>
              <a:ext cx="3567000" cy="45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/>
                <a:t>Deliver Gaikai game client</a:t>
              </a:r>
              <a:endParaRPr/>
            </a:p>
          </p:txBody>
        </p:sp>
        <p:cxnSp>
          <p:nvCxnSpPr>
            <p:cNvPr id="154" name="Shape 154"/>
            <p:cNvCxnSpPr/>
            <p:nvPr/>
          </p:nvCxnSpPr>
          <p:spPr>
            <a:xfrm>
              <a:off x="2485850" y="3181100"/>
              <a:ext cx="35670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155" name="Shape 155"/>
          <p:cNvGrpSpPr/>
          <p:nvPr/>
        </p:nvGrpSpPr>
        <p:grpSpPr>
          <a:xfrm>
            <a:off x="1647671" y="3292250"/>
            <a:ext cx="2597177" cy="455400"/>
            <a:chOff x="2485850" y="3292250"/>
            <a:chExt cx="3567061" cy="455400"/>
          </a:xfrm>
        </p:grpSpPr>
        <p:sp>
          <p:nvSpPr>
            <p:cNvPr id="156" name="Shape 156"/>
            <p:cNvSpPr txBox="1"/>
            <p:nvPr/>
          </p:nvSpPr>
          <p:spPr>
            <a:xfrm>
              <a:off x="2485911" y="3292250"/>
              <a:ext cx="3567000" cy="45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/>
                <a:t>Forward game proxies IP</a:t>
              </a:r>
              <a:endParaRPr/>
            </a:p>
          </p:txBody>
        </p:sp>
        <p:cxnSp>
          <p:nvCxnSpPr>
            <p:cNvPr id="157" name="Shape 157"/>
            <p:cNvCxnSpPr/>
            <p:nvPr/>
          </p:nvCxnSpPr>
          <p:spPr>
            <a:xfrm>
              <a:off x="2485850" y="3636500"/>
              <a:ext cx="35670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158" name="Shape 158"/>
          <p:cNvGrpSpPr/>
          <p:nvPr/>
        </p:nvGrpSpPr>
        <p:grpSpPr>
          <a:xfrm>
            <a:off x="5598992" y="3747650"/>
            <a:ext cx="1787811" cy="455400"/>
            <a:chOff x="2485850" y="3292250"/>
            <a:chExt cx="3567061" cy="455400"/>
          </a:xfrm>
        </p:grpSpPr>
        <p:sp>
          <p:nvSpPr>
            <p:cNvPr id="159" name="Shape 159"/>
            <p:cNvSpPr txBox="1"/>
            <p:nvPr/>
          </p:nvSpPr>
          <p:spPr>
            <a:xfrm>
              <a:off x="2485911" y="3292250"/>
              <a:ext cx="3567000" cy="45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/>
                <a:t>Choose a proxy</a:t>
              </a:r>
              <a:endParaRPr/>
            </a:p>
          </p:txBody>
        </p:sp>
        <p:cxnSp>
          <p:nvCxnSpPr>
            <p:cNvPr id="160" name="Shape 160"/>
            <p:cNvCxnSpPr/>
            <p:nvPr/>
          </p:nvCxnSpPr>
          <p:spPr>
            <a:xfrm>
              <a:off x="2485850" y="3636500"/>
              <a:ext cx="35670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161" name="Shape 161"/>
          <p:cNvSpPr txBox="1"/>
          <p:nvPr/>
        </p:nvSpPr>
        <p:spPr>
          <a:xfrm>
            <a:off x="7386800" y="2979825"/>
            <a:ext cx="1354200" cy="1767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Proxy</a:t>
            </a:r>
            <a:endParaRPr/>
          </a:p>
        </p:txBody>
      </p:sp>
      <p:grpSp>
        <p:nvGrpSpPr>
          <p:cNvPr id="162" name="Shape 162"/>
          <p:cNvGrpSpPr/>
          <p:nvPr/>
        </p:nvGrpSpPr>
        <p:grpSpPr>
          <a:xfrm>
            <a:off x="5598992" y="4050650"/>
            <a:ext cx="1787811" cy="654500"/>
            <a:chOff x="5598992" y="4050650"/>
            <a:chExt cx="1787811" cy="654500"/>
          </a:xfrm>
        </p:grpSpPr>
        <p:sp>
          <p:nvSpPr>
            <p:cNvPr id="163" name="Shape 163"/>
            <p:cNvSpPr txBox="1"/>
            <p:nvPr/>
          </p:nvSpPr>
          <p:spPr>
            <a:xfrm>
              <a:off x="5599022" y="4050650"/>
              <a:ext cx="1787780" cy="45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/>
                <a:t>Send actions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/>
                <a:t>Receive reactions</a:t>
              </a:r>
              <a:endParaRPr/>
            </a:p>
          </p:txBody>
        </p:sp>
        <p:cxnSp>
          <p:nvCxnSpPr>
            <p:cNvPr id="164" name="Shape 164"/>
            <p:cNvCxnSpPr/>
            <p:nvPr/>
          </p:nvCxnSpPr>
          <p:spPr>
            <a:xfrm>
              <a:off x="5598992" y="4623500"/>
              <a:ext cx="178778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5" name="Shape 165"/>
            <p:cNvCxnSpPr/>
            <p:nvPr/>
          </p:nvCxnSpPr>
          <p:spPr>
            <a:xfrm>
              <a:off x="5599042" y="4705150"/>
              <a:ext cx="17877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sp>
        <p:nvSpPr>
          <p:cNvPr id="166" name="Shape 166"/>
          <p:cNvSpPr txBox="1"/>
          <p:nvPr/>
        </p:nvSpPr>
        <p:spPr>
          <a:xfrm>
            <a:off x="7386800" y="1917275"/>
            <a:ext cx="1354200" cy="557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Server</a:t>
            </a:r>
            <a:endParaRPr/>
          </a:p>
        </p:txBody>
      </p:sp>
      <p:grpSp>
        <p:nvGrpSpPr>
          <p:cNvPr id="167" name="Shape 167"/>
          <p:cNvGrpSpPr/>
          <p:nvPr/>
        </p:nvGrpSpPr>
        <p:grpSpPr>
          <a:xfrm rot="5400000">
            <a:off x="7795017" y="2657543"/>
            <a:ext cx="505039" cy="157850"/>
            <a:chOff x="5598992" y="4547300"/>
            <a:chExt cx="1787750" cy="157850"/>
          </a:xfrm>
        </p:grpSpPr>
        <p:cxnSp>
          <p:nvCxnSpPr>
            <p:cNvPr id="168" name="Shape 168"/>
            <p:cNvCxnSpPr/>
            <p:nvPr/>
          </p:nvCxnSpPr>
          <p:spPr>
            <a:xfrm>
              <a:off x="5598992" y="4547300"/>
              <a:ext cx="17877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9" name="Shape 169"/>
            <p:cNvCxnSpPr/>
            <p:nvPr/>
          </p:nvCxnSpPr>
          <p:spPr>
            <a:xfrm>
              <a:off x="5599042" y="4705150"/>
              <a:ext cx="17877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Real World Performance: Onlive</a:t>
            </a:r>
            <a:endParaRPr/>
          </a:p>
        </p:txBody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Analysis two metrics</a:t>
            </a:r>
            <a:endParaRPr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Interaction delay (response time)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Image quality</a:t>
            </a:r>
            <a:endParaRPr>
              <a:solidFill>
                <a:srgbClr val="695D4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695D46"/>
                </a:solidFill>
              </a:rPr>
              <a:t>Same hardware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Clr>
                <a:srgbClr val="695D46"/>
              </a:buClr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AMD 7750 dual core processor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4 Gbytes of RAM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1-Tbyte 7200 RPM hard drive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AMD Radeon 3850 GPU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Wired connection (25Mb/s / 3Mb/s)</a:t>
            </a:r>
            <a:endParaRPr>
              <a:solidFill>
                <a:srgbClr val="695D46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695D46"/>
              </a:solidFill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1049" y="1266325"/>
            <a:ext cx="2900598" cy="80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0391" y="2182600"/>
            <a:ext cx="3181908" cy="238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Real World Performance: Onlive</a:t>
            </a:r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>
                <a:solidFill>
                  <a:srgbClr val="695D46"/>
                </a:solidFill>
              </a:rPr>
              <a:t>Measuring Interaction Delay</a:t>
            </a:r>
            <a:endParaRPr b="1">
              <a:solidFill>
                <a:srgbClr val="695D46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695D46"/>
                </a:solidFill>
              </a:rPr>
              <a:t>MSI afterburner - Control GPU</a:t>
            </a:r>
            <a:endParaRPr>
              <a:solidFill>
                <a:srgbClr val="695D46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695D46"/>
                </a:solidFill>
              </a:rPr>
              <a:t>Screen capture software 100fps - 10-ms granularity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Clr>
                <a:srgbClr val="695D46"/>
              </a:buClr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1/4  resolution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Motion JPEG compression</a:t>
            </a:r>
            <a:endParaRPr>
              <a:solidFill>
                <a:srgbClr val="695D46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3D85C6"/>
                </a:solidFill>
              </a:rPr>
              <a:t>Less than 5% of the CPU and 1Mbyte/s writing to the disk</a:t>
            </a:r>
            <a:endParaRPr>
              <a:solidFill>
                <a:srgbClr val="3D85C6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695D46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695D4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Real World Performance: Onlive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44478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Linux network emulator Netem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Average 30ms RTT with 2ms std to Olive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Three samples for each experiment (average to one result)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90" name="Shape 190"/>
          <p:cNvPicPr preferRelativeResize="0"/>
          <p:nvPr/>
        </p:nvPicPr>
        <p:blipFill rotWithShape="1">
          <a:blip r:embed="rId3">
            <a:alphaModFix/>
          </a:blip>
          <a:srcRect l="50504" t="20392" r="7832" b="12614"/>
          <a:stretch/>
        </p:blipFill>
        <p:spPr>
          <a:xfrm>
            <a:off x="4759500" y="1059025"/>
            <a:ext cx="4314874" cy="390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 rotWithShape="1">
          <a:blip r:embed="rId4">
            <a:alphaModFix/>
          </a:blip>
          <a:srcRect l="6850" t="20590" r="51929" b="44832"/>
          <a:stretch/>
        </p:blipFill>
        <p:spPr>
          <a:xfrm>
            <a:off x="311700" y="2996675"/>
            <a:ext cx="4164874" cy="196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Real World Performance: Onlive</a:t>
            </a:r>
            <a:endParaRPr b="0"/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/>
              <a:t>Measuring Image Quality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Proprietary Real Time Transport Protocol (RTP) - Packets hardly be captured and analyzed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Bandwidth control - 10Mb/s → 3Mb/s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Same 40-second (1200-frame) section from each video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Real World Performance: Onlive</a:t>
            </a:r>
            <a:endParaRPr b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rgbClr val="695D46"/>
                </a:solidFill>
              </a:rPr>
              <a:t>Peak signal-to-moise ratio (PSNR</a:t>
            </a:r>
            <a:r>
              <a:rPr lang="zh-TW" dirty="0" smtClean="0">
                <a:solidFill>
                  <a:srgbClr val="695D46"/>
                </a:solidFill>
              </a:rPr>
              <a:t>)</a:t>
            </a:r>
            <a:r>
              <a:rPr lang="en-US" altLang="zh-TW" dirty="0" smtClean="0">
                <a:solidFill>
                  <a:srgbClr val="695D46"/>
                </a:solidFill>
              </a:rPr>
              <a:t>=&gt;</a:t>
            </a:r>
            <a:r>
              <a:rPr lang="zh-TW" altLang="en-US" dirty="0" smtClean="0">
                <a:solidFill>
                  <a:srgbClr val="695D46"/>
                </a:solidFill>
              </a:rPr>
              <a:t>單位</a:t>
            </a:r>
            <a:r>
              <a:rPr lang="en-US" altLang="zh-TW" dirty="0" smtClean="0">
                <a:solidFill>
                  <a:srgbClr val="695D46"/>
                </a:solidFill>
              </a:rPr>
              <a:t>dB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solidFill>
                  <a:srgbClr val="695D46"/>
                </a:solidFill>
              </a:rPr>
              <a:t>算每個</a:t>
            </a:r>
            <a:r>
              <a:rPr lang="en-US" altLang="zh-TW" dirty="0" smtClean="0">
                <a:solidFill>
                  <a:srgbClr val="695D46"/>
                </a:solidFill>
              </a:rPr>
              <a:t>pixel</a:t>
            </a:r>
            <a:r>
              <a:rPr lang="zh-TW" altLang="en-US" dirty="0" smtClean="0">
                <a:solidFill>
                  <a:srgbClr val="695D46"/>
                </a:solidFill>
              </a:rPr>
              <a:t>的差距做平均</a:t>
            </a:r>
            <a:r>
              <a:rPr lang="en-US" altLang="zh-TW" dirty="0" smtClean="0">
                <a:solidFill>
                  <a:srgbClr val="695D46"/>
                </a:solidFill>
              </a:rPr>
              <a:t>(MSE)</a:t>
            </a:r>
            <a:endParaRPr dirty="0">
              <a:solidFill>
                <a:srgbClr val="695D46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rgbClr val="695D46"/>
                </a:solidFill>
              </a:rPr>
              <a:t>Structural similarity index method (SSIM</a:t>
            </a:r>
            <a:r>
              <a:rPr lang="zh-TW" dirty="0" smtClean="0">
                <a:solidFill>
                  <a:srgbClr val="695D46"/>
                </a:solidFill>
              </a:rPr>
              <a:t>)</a:t>
            </a:r>
            <a:endParaRPr lang="en-US" altLang="zh-TW" dirty="0" smtClean="0">
              <a:solidFill>
                <a:srgbClr val="695D46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altLang="en-US" dirty="0" smtClean="0">
                <a:solidFill>
                  <a:srgbClr val="695D46"/>
                </a:solidFill>
              </a:rPr>
              <a:t>比較兩個影片之間的相似程度</a:t>
            </a:r>
            <a:r>
              <a:rPr lang="en-US" altLang="zh-TW" dirty="0" smtClean="0">
                <a:solidFill>
                  <a:srgbClr val="695D46"/>
                </a:solidFill>
              </a:rPr>
              <a:t>(</a:t>
            </a:r>
            <a:r>
              <a:rPr lang="zh-TW" altLang="en-US" dirty="0" smtClean="0">
                <a:solidFill>
                  <a:srgbClr val="695D46"/>
                </a:solidFill>
              </a:rPr>
              <a:t>對比度、亮度、結構</a:t>
            </a:r>
            <a:r>
              <a:rPr lang="en-US" altLang="zh-TW" dirty="0" smtClean="0">
                <a:solidFill>
                  <a:srgbClr val="695D46"/>
                </a:solidFill>
              </a:rPr>
              <a:t>)</a:t>
            </a: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695D46"/>
                </a:solidFill>
              </a:rPr>
              <a:t>1</a:t>
            </a:r>
            <a:r>
              <a:rPr lang="zh-TW" altLang="en-US" dirty="0" smtClean="0">
                <a:solidFill>
                  <a:srgbClr val="695D46"/>
                </a:solidFill>
              </a:rPr>
              <a:t>代表一樣，</a:t>
            </a:r>
            <a:r>
              <a:rPr lang="en-US" altLang="zh-TW" dirty="0" smtClean="0">
                <a:solidFill>
                  <a:srgbClr val="695D46"/>
                </a:solidFill>
              </a:rPr>
              <a:t>-1</a:t>
            </a:r>
            <a:r>
              <a:rPr lang="zh-TW" altLang="en-US" dirty="0" smtClean="0">
                <a:solidFill>
                  <a:srgbClr val="695D46"/>
                </a:solidFill>
              </a:rPr>
              <a:t>代表完全不一樣</a:t>
            </a:r>
            <a:endParaRPr lang="en-US" altLang="zh-TW" dirty="0" smtClean="0">
              <a:solidFill>
                <a:srgbClr val="695D46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altLang="en-US" dirty="0" smtClean="0">
                <a:solidFill>
                  <a:srgbClr val="695D46"/>
                </a:solidFill>
              </a:rPr>
              <a:t>因為是用螢幕錄製程式所以再</a:t>
            </a:r>
            <a:r>
              <a:rPr lang="en-US" altLang="zh-TW" dirty="0" smtClean="0">
                <a:solidFill>
                  <a:srgbClr val="695D46"/>
                </a:solidFill>
              </a:rPr>
              <a:t>local</a:t>
            </a:r>
            <a:r>
              <a:rPr lang="zh-TW" altLang="en-US" dirty="0" smtClean="0">
                <a:solidFill>
                  <a:srgbClr val="695D46"/>
                </a:solidFill>
              </a:rPr>
              <a:t>端會不一樣</a:t>
            </a:r>
            <a:endParaRPr dirty="0">
              <a:solidFill>
                <a:srgbClr val="695D46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695D4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695D46"/>
              </a:solidFill>
            </a:endParaRPr>
          </a:p>
        </p:txBody>
      </p:sp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 l="16686" t="1926" r="50823" b="8484"/>
          <a:stretch/>
        </p:blipFill>
        <p:spPr>
          <a:xfrm>
            <a:off x="5759925" y="1"/>
            <a:ext cx="3232502" cy="501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Real World Performance: Onlive</a:t>
            </a:r>
            <a:endParaRPr b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11" name="Shape 211"/>
          <p:cNvGrpSpPr/>
          <p:nvPr/>
        </p:nvGrpSpPr>
        <p:grpSpPr>
          <a:xfrm>
            <a:off x="363793" y="1774817"/>
            <a:ext cx="8195542" cy="2285714"/>
            <a:chOff x="424425" y="1835099"/>
            <a:chExt cx="7376726" cy="1924002"/>
          </a:xfrm>
        </p:grpSpPr>
        <p:pic>
          <p:nvPicPr>
            <p:cNvPr id="212" name="Shape 212"/>
            <p:cNvPicPr preferRelativeResize="0"/>
            <p:nvPr/>
          </p:nvPicPr>
          <p:blipFill rotWithShape="1">
            <a:blip r:embed="rId3">
              <a:alphaModFix/>
            </a:blip>
            <a:srcRect l="38141" t="9291" r="17749" b="56774"/>
            <a:stretch/>
          </p:blipFill>
          <p:spPr>
            <a:xfrm>
              <a:off x="424425" y="1835100"/>
              <a:ext cx="4446226" cy="1924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Shape 213"/>
            <p:cNvPicPr preferRelativeResize="0"/>
            <p:nvPr/>
          </p:nvPicPr>
          <p:blipFill rotWithShape="1">
            <a:blip r:embed="rId3">
              <a:alphaModFix/>
            </a:blip>
            <a:srcRect l="45751" t="48266" r="25176" b="17801"/>
            <a:stretch/>
          </p:blipFill>
          <p:spPr>
            <a:xfrm>
              <a:off x="4870650" y="1835099"/>
              <a:ext cx="2930501" cy="19240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4" name="Shape 214"/>
          <p:cNvPicPr preferRelativeResize="0"/>
          <p:nvPr/>
        </p:nvPicPr>
        <p:blipFill rotWithShape="1">
          <a:blip r:embed="rId3">
            <a:alphaModFix/>
          </a:blip>
          <a:srcRect l="37020" t="84366" r="16565" b="5934"/>
          <a:stretch/>
        </p:blipFill>
        <p:spPr>
          <a:xfrm>
            <a:off x="363800" y="4060524"/>
            <a:ext cx="4678675" cy="54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Outline</a:t>
            </a: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Introduction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Example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Issues and Challenges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Real World Performance: Onlive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Conclusion and Further Discussion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Conclusion and Further Discussion</a:t>
            </a:r>
            <a:endParaRPr/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9549" y="1766625"/>
            <a:ext cx="2190801" cy="161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Shape 2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400" y="1766637"/>
            <a:ext cx="3246996" cy="1610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Shape 2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852388"/>
            <a:ext cx="2190800" cy="1438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Cloud computing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Computational offloading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Reducing user access latencies with cloud data centers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Cloud gaming Architecture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6" name="Shape 86"/>
          <p:cNvPicPr preferRelativeResize="0"/>
          <p:nvPr/>
        </p:nvPicPr>
        <p:blipFill rotWithShape="1">
          <a:blip r:embed="rId3">
            <a:alphaModFix/>
          </a:blip>
          <a:srcRect l="49975" t="11120" r="22724" b="11167"/>
          <a:stretch/>
        </p:blipFill>
        <p:spPr>
          <a:xfrm>
            <a:off x="5106225" y="159050"/>
            <a:ext cx="3019651" cy="483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Example</a:t>
            </a:r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Gaikai - Battlefield  3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Requirement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quad-core CPU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 4 Gbytes RAM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20 Gbytes storage space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graphics card (at least 1 Gbyte RAM)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Tablets (iPad Retina, Nexus 10)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dual-core CPU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2 Gbytes RAM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graphics card (512 Mbytes RAM)</a:t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524" y="1266326"/>
            <a:ext cx="3984777" cy="100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7525" y="2384276"/>
            <a:ext cx="3984775" cy="18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Example</a:t>
            </a: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Advantage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reduces customer support costs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better digital rights management (DRM)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Issues and Challenges</a:t>
            </a:r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Cloud Gaming System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collect a player’s actions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transmit actions to the cloud server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process the action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render the results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encode/compress the resulting changes to the game world</a:t>
            </a:r>
            <a:endParaRPr>
              <a:solidFill>
                <a:srgbClr val="695D46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>
                <a:solidFill>
                  <a:srgbClr val="695D46"/>
                </a:solidFill>
              </a:rPr>
              <a:t>stream the video(game scenes) back to the player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Shape 107"/>
          <p:cNvSpPr txBox="1"/>
          <p:nvPr/>
        </p:nvSpPr>
        <p:spPr>
          <a:xfrm>
            <a:off x="311700" y="3888375"/>
            <a:ext cx="53253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3600" b="1">
                <a:solidFill>
                  <a:srgbClr val="3D85C6"/>
                </a:solidFill>
                <a:latin typeface="Open Sans"/>
                <a:ea typeface="Open Sans"/>
                <a:cs typeface="Open Sans"/>
                <a:sym typeface="Open Sans"/>
              </a:rPr>
              <a:t>Interaction Delay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Issues and Challenges</a:t>
            </a:r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Trade-offs</a:t>
            </a:r>
            <a:endParaRPr/>
          </a:p>
          <a:p>
            <a:pPr marL="0" lvl="0" indent="45720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Player’s delay tolerence↓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	</a:t>
            </a:r>
            <a:endParaRPr/>
          </a:p>
          <a:p>
            <a:pPr marL="0" lvl="0" indent="45720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System process time↓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	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	Network latency negatively affecting player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1879550" y="2319150"/>
            <a:ext cx="0" cy="505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15" name="Shape 115"/>
          <p:cNvCxnSpPr/>
          <p:nvPr/>
        </p:nvCxnSpPr>
        <p:spPr>
          <a:xfrm>
            <a:off x="1879550" y="3339775"/>
            <a:ext cx="0" cy="505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Issues and Challenges</a:t>
            </a:r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>
                <a:solidFill>
                  <a:srgbClr val="695D46"/>
                </a:solidFill>
              </a:rPr>
              <a:t>Interaction Delay Tolerance</a:t>
            </a:r>
            <a:endParaRPr b="1">
              <a:solidFill>
                <a:srgbClr val="695D4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695D46"/>
              </a:solidFill>
            </a:endParaRPr>
          </a:p>
        </p:txBody>
      </p:sp>
      <p:pic>
        <p:nvPicPr>
          <p:cNvPr id="122" name="Shape 122"/>
          <p:cNvPicPr preferRelativeResize="0"/>
          <p:nvPr/>
        </p:nvPicPr>
        <p:blipFill rotWithShape="1">
          <a:blip r:embed="rId3">
            <a:alphaModFix/>
          </a:blip>
          <a:srcRect l="6962" t="35790" r="51041" b="39723"/>
          <a:stretch/>
        </p:blipFill>
        <p:spPr>
          <a:xfrm>
            <a:off x="311700" y="1780150"/>
            <a:ext cx="6397152" cy="209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1321</Words>
  <Application>Microsoft Office PowerPoint</Application>
  <PresentationFormat>如螢幕大小 (16:9)</PresentationFormat>
  <Paragraphs>161</Paragraphs>
  <Slides>20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4" baseType="lpstr">
      <vt:lpstr>Open Sans</vt:lpstr>
      <vt:lpstr>PT Sans Narrow</vt:lpstr>
      <vt:lpstr>Arial</vt:lpstr>
      <vt:lpstr>Tropic</vt:lpstr>
      <vt:lpstr>Cloud Gaming: Architecture and Performance</vt:lpstr>
      <vt:lpstr>Outline</vt:lpstr>
      <vt:lpstr>Introduction</vt:lpstr>
      <vt:lpstr>Introduction</vt:lpstr>
      <vt:lpstr>Example</vt:lpstr>
      <vt:lpstr>Example</vt:lpstr>
      <vt:lpstr>Issues and Challenges</vt:lpstr>
      <vt:lpstr>Issues and Challenges</vt:lpstr>
      <vt:lpstr>Issues and Challenges</vt:lpstr>
      <vt:lpstr>Issues and Challenges</vt:lpstr>
      <vt:lpstr>Issues and Challenges</vt:lpstr>
      <vt:lpstr>Issues and Challenges</vt:lpstr>
      <vt:lpstr>Issues and Challenges</vt:lpstr>
      <vt:lpstr>Real World Performance: Onlive</vt:lpstr>
      <vt:lpstr>Real World Performance: Onlive</vt:lpstr>
      <vt:lpstr>Real World Performance: Onlive </vt:lpstr>
      <vt:lpstr>Real World Performance: Onlive</vt:lpstr>
      <vt:lpstr>Real World Performance: Onlive </vt:lpstr>
      <vt:lpstr>Real World Performance: Onlive  </vt:lpstr>
      <vt:lpstr>Conclusion and Further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Gaming: Architecture and Performance</dc:title>
  <cp:lastModifiedBy>Leo Chen</cp:lastModifiedBy>
  <cp:revision>2</cp:revision>
  <dcterms:modified xsi:type="dcterms:W3CDTF">2018-03-19T10:56:14Z</dcterms:modified>
</cp:coreProperties>
</file>